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59" r:id="rId2"/>
    <p:sldId id="431" r:id="rId3"/>
    <p:sldId id="322" r:id="rId4"/>
    <p:sldId id="403" r:id="rId5"/>
    <p:sldId id="429" r:id="rId6"/>
    <p:sldId id="401" r:id="rId7"/>
    <p:sldId id="434" r:id="rId8"/>
    <p:sldId id="433" r:id="rId9"/>
    <p:sldId id="432" r:id="rId10"/>
    <p:sldId id="435" r:id="rId11"/>
    <p:sldId id="436" r:id="rId12"/>
    <p:sldId id="437" r:id="rId13"/>
    <p:sldId id="443" r:id="rId14"/>
    <p:sldId id="444" r:id="rId15"/>
    <p:sldId id="445" r:id="rId16"/>
    <p:sldId id="438" r:id="rId17"/>
    <p:sldId id="442" r:id="rId18"/>
    <p:sldId id="414" r:id="rId19"/>
    <p:sldId id="439" r:id="rId20"/>
    <p:sldId id="440" r:id="rId21"/>
    <p:sldId id="441" r:id="rId22"/>
    <p:sldId id="409" r:id="rId23"/>
    <p:sldId id="420" r:id="rId24"/>
    <p:sldId id="446" r:id="rId25"/>
    <p:sldId id="447" r:id="rId26"/>
    <p:sldId id="448" r:id="rId27"/>
    <p:sldId id="449" r:id="rId28"/>
    <p:sldId id="318" r:id="rId29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0925"/>
    <a:srgbClr val="579892"/>
    <a:srgbClr val="244C4A"/>
    <a:srgbClr val="7BAAA5"/>
    <a:srgbClr val="ACC5C4"/>
    <a:srgbClr val="99CEE5"/>
    <a:srgbClr val="9BCDAE"/>
    <a:srgbClr val="9BC7C7"/>
    <a:srgbClr val="778495"/>
    <a:srgbClr val="51A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8" autoAdjust="0"/>
    <p:restoredTop sz="96318" autoAdjust="0"/>
  </p:normalViewPr>
  <p:slideViewPr>
    <p:cSldViewPr>
      <p:cViewPr varScale="1">
        <p:scale>
          <a:sx n="108" d="100"/>
          <a:sy n="108" d="100"/>
        </p:scale>
        <p:origin x="878" y="86"/>
      </p:cViewPr>
      <p:guideLst>
        <p:guide orient="horz" pos="9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-5362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5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0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52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7504" y="43719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9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091" y="3407339"/>
            <a:ext cx="3620909" cy="1737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8" y="-1"/>
            <a:ext cx="3238214" cy="4399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62" r:id="rId5"/>
    <p:sldLayoutId id="2147483663" r:id="rId6"/>
    <p:sldLayoutId id="2147483664" r:id="rId7"/>
    <p:sldLayoutId id="2147483665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71"/>
          <p:cNvSpPr txBox="1"/>
          <p:nvPr/>
        </p:nvSpPr>
        <p:spPr>
          <a:xfrm>
            <a:off x="2127733" y="2401967"/>
            <a:ext cx="641393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spcBef>
                <a:spcPct val="20000"/>
              </a:spcBef>
            </a:pP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指導教授：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Arial Unicode MS (本文)"/>
                <a:cs typeface="Arial" pitchFamily="34" charset="0"/>
              </a:rPr>
              <a:t>羅峻旗</a:t>
            </a:r>
            <a:endParaRPr lang="en-US" altLang="zh-TW" sz="2000" b="1" dirty="0">
              <a:solidFill>
                <a:schemeClr val="accent4">
                  <a:lumMod val="75000"/>
                </a:schemeClr>
              </a:solidFill>
              <a:latin typeface="Arial Unicode MS (本文)"/>
              <a:cs typeface="Arial" pitchFamily="34" charset="0"/>
            </a:endParaRPr>
          </a:p>
          <a:p>
            <a:pPr lvl="0" latinLnBrk="1">
              <a:spcBef>
                <a:spcPct val="20000"/>
              </a:spcBef>
            </a:pP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專題學生：</a:t>
            </a:r>
            <a:endParaRPr lang="en-US" altLang="zh-TW" sz="20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  <a:p>
            <a:pPr lvl="1" latinLnBrk="1">
              <a:spcBef>
                <a:spcPct val="20000"/>
              </a:spcBef>
            </a:pPr>
            <a:r>
              <a:rPr lang="zh-TW" altLang="zh-TW" sz="2000" b="1" dirty="0">
                <a:solidFill>
                  <a:schemeClr val="accent4">
                    <a:lumMod val="75000"/>
                  </a:schemeClr>
                </a:solidFill>
              </a:rPr>
              <a:t>資工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四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                              資工四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B</a:t>
            </a:r>
          </a:p>
          <a:p>
            <a:pPr lvl="1" latinLnBrk="1">
              <a:spcBef>
                <a:spcPct val="20000"/>
              </a:spcBef>
            </a:pP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	410616077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zh-TW" altLang="zh-TW" sz="2000" b="1" dirty="0">
                <a:solidFill>
                  <a:schemeClr val="accent4">
                    <a:lumMod val="75000"/>
                  </a:schemeClr>
                </a:solidFill>
              </a:rPr>
              <a:t>施怡安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410616116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張馨元</a:t>
            </a:r>
            <a:endParaRPr lang="en-US" altLang="zh-TW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 latinLnBrk="1">
              <a:spcBef>
                <a:spcPct val="20000"/>
              </a:spcBef>
            </a:pP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	410616302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zh-TW" altLang="zh-TW" sz="2000" b="1" dirty="0">
                <a:solidFill>
                  <a:schemeClr val="accent4">
                    <a:lumMod val="75000"/>
                  </a:schemeClr>
                </a:solidFill>
              </a:rPr>
              <a:t>繆芯珮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             </a:t>
            </a:r>
            <a:r>
              <a:rPr lang="en-US" altLang="zh-TW" sz="2000" b="1" dirty="0">
                <a:solidFill>
                  <a:schemeClr val="accent4">
                    <a:lumMod val="75000"/>
                  </a:schemeClr>
                </a:solidFill>
              </a:rPr>
              <a:t>410616336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</a:rPr>
              <a:t> 廖詩涵</a:t>
            </a:r>
            <a:endParaRPr lang="en-US" altLang="ko-KR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23728" y="1292905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1" spc="300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透過樂音生成樂譜之研究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291534"/>
            <a:ext cx="864096" cy="864096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/>
        </p:nvCxnSpPr>
        <p:spPr>
          <a:xfrm>
            <a:off x="2357755" y="1914846"/>
            <a:ext cx="4846198" cy="0"/>
          </a:xfrm>
          <a:prstGeom prst="line">
            <a:avLst/>
          </a:prstGeom>
          <a:ln w="12700">
            <a:solidFill>
              <a:srgbClr val="5798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79417" y="1076707"/>
            <a:ext cx="187340" cy="187340"/>
          </a:xfrm>
          <a:prstGeom prst="ellipse">
            <a:avLst/>
          </a:prstGeom>
          <a:solidFill>
            <a:srgbClr val="57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70354" y="1076707"/>
            <a:ext cx="187340" cy="187340"/>
          </a:xfrm>
          <a:prstGeom prst="ellipse">
            <a:avLst/>
          </a:prstGeom>
          <a:solidFill>
            <a:srgbClr val="24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61291" y="1076707"/>
            <a:ext cx="187340" cy="187340"/>
          </a:xfrm>
          <a:prstGeom prst="ellipse">
            <a:avLst/>
          </a:prstGeom>
          <a:solidFill>
            <a:srgbClr val="579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9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9" grpId="0" animBg="1"/>
          <p:bldP spid="16" grpId="0" animBg="1"/>
          <p:bldP spid="1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>
            <a:extLst>
              <a:ext uri="{FF2B5EF4-FFF2-40B4-BE49-F238E27FC236}">
                <a16:creationId xmlns:a16="http://schemas.microsoft.com/office/drawing/2014/main" id="{83040B44-3DB2-46DB-86E1-F57C18C7D232}"/>
              </a:ext>
            </a:extLst>
          </p:cNvPr>
          <p:cNvSpPr txBox="1"/>
          <p:nvPr/>
        </p:nvSpPr>
        <p:spPr>
          <a:xfrm>
            <a:off x="-108520" y="555526"/>
            <a:ext cx="2971932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rgbClr val="7BAAA5"/>
                </a:solidFill>
                <a:cs typeface="+mn-ea"/>
                <a:sym typeface="+mn-lt"/>
              </a:rPr>
              <a:t>頻譜分析</a:t>
            </a:r>
            <a:endParaRPr lang="zh-CN" altLang="en-US" sz="3200" b="1" dirty="0">
              <a:solidFill>
                <a:srgbClr val="7BAAA5"/>
              </a:solidFill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85002D-0ADE-4FB6-9070-50AD298F5255}"/>
              </a:ext>
            </a:extLst>
          </p:cNvPr>
          <p:cNvSpPr txBox="1"/>
          <p:nvPr/>
        </p:nvSpPr>
        <p:spPr>
          <a:xfrm>
            <a:off x="1091321" y="1262866"/>
            <a:ext cx="7515034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60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+mn-ea"/>
              </a:rPr>
              <a:t>將聲音的波形資料通過</a:t>
            </a:r>
            <a:r>
              <a:rPr lang="zh-TW" altLang="en-US" sz="2800" b="1" dirty="0">
                <a:solidFill>
                  <a:srgbClr val="750925"/>
                </a:solidFill>
                <a:latin typeface="+mn-ea"/>
              </a:rPr>
              <a:t>傅立葉轉換</a:t>
            </a:r>
            <a:r>
              <a:rPr lang="zh-TW" altLang="en-US" sz="2800" dirty="0">
                <a:latin typeface="+mn-ea"/>
              </a:rPr>
              <a:t>得出頻譜</a:t>
            </a:r>
            <a:endParaRPr lang="en-US" altLang="zh-TW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391CDC-20DA-423B-AF7D-2197EAC38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56926" r="9838" b="15001"/>
          <a:stretch/>
        </p:blipFill>
        <p:spPr>
          <a:xfrm>
            <a:off x="1187624" y="2570517"/>
            <a:ext cx="7272808" cy="144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3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extLst>
              <a:ext uri="{FF2B5EF4-FFF2-40B4-BE49-F238E27FC236}">
                <a16:creationId xmlns:a16="http://schemas.microsoft.com/office/drawing/2014/main" id="{D806CB43-BC9A-4F18-A6C6-4A8BA1FB2115}"/>
              </a:ext>
            </a:extLst>
          </p:cNvPr>
          <p:cNvSpPr txBox="1"/>
          <p:nvPr/>
        </p:nvSpPr>
        <p:spPr>
          <a:xfrm>
            <a:off x="-108520" y="1059582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音階辨識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A76A761-52E0-45A0-ABD4-9A05A8C82963}"/>
              </a:ext>
            </a:extLst>
          </p:cNvPr>
          <p:cNvSpPr txBox="1"/>
          <p:nvPr/>
        </p:nvSpPr>
        <p:spPr>
          <a:xfrm>
            <a:off x="2339752" y="1347614"/>
            <a:ext cx="8105294" cy="519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中央位置前後八度音的頻率</a:t>
            </a:r>
            <a:endParaRPr lang="ko-KR" altLang="en-US" sz="2800" b="1" dirty="0">
              <a:solidFill>
                <a:srgbClr val="244C4A"/>
              </a:solidFill>
              <a:cs typeface="Arial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8C528A-8988-4F42-A007-8FA6FBF0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2" y="2283718"/>
            <a:ext cx="8363956" cy="9052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A3DDEE-6B35-418A-8A40-6894FB9C2CF9}"/>
              </a:ext>
            </a:extLst>
          </p:cNvPr>
          <p:cNvSpPr/>
          <p:nvPr/>
        </p:nvSpPr>
        <p:spPr>
          <a:xfrm>
            <a:off x="493312" y="2569639"/>
            <a:ext cx="504056" cy="1188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F9255-CA05-415D-8840-C292F74C604B}"/>
              </a:ext>
            </a:extLst>
          </p:cNvPr>
          <p:cNvSpPr/>
          <p:nvPr/>
        </p:nvSpPr>
        <p:spPr>
          <a:xfrm>
            <a:off x="484131" y="2760431"/>
            <a:ext cx="504056" cy="1188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B713C2-D243-4E85-9D56-36D5FD0375B2}"/>
              </a:ext>
            </a:extLst>
          </p:cNvPr>
          <p:cNvSpPr/>
          <p:nvPr/>
        </p:nvSpPr>
        <p:spPr>
          <a:xfrm>
            <a:off x="467862" y="2789566"/>
            <a:ext cx="504056" cy="1188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803349-9CC7-4723-815E-40BD567F6FA2}"/>
              </a:ext>
            </a:extLst>
          </p:cNvPr>
          <p:cNvSpPr/>
          <p:nvPr/>
        </p:nvSpPr>
        <p:spPr>
          <a:xfrm>
            <a:off x="458681" y="2994576"/>
            <a:ext cx="504056" cy="1188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7AB329-4D70-4F90-8907-79F2AB526825}"/>
              </a:ext>
            </a:extLst>
          </p:cNvPr>
          <p:cNvSpPr txBox="1"/>
          <p:nvPr/>
        </p:nvSpPr>
        <p:spPr>
          <a:xfrm>
            <a:off x="582673" y="247839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4EF8B8-BEFD-41C3-A213-16C74DC56DF8}"/>
              </a:ext>
            </a:extLst>
          </p:cNvPr>
          <p:cNvSpPr txBox="1"/>
          <p:nvPr/>
        </p:nvSpPr>
        <p:spPr>
          <a:xfrm>
            <a:off x="577515" y="26992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434CE1F-C80B-4CB4-9FBE-E1642F1ED67F}"/>
              </a:ext>
            </a:extLst>
          </p:cNvPr>
          <p:cNvSpPr txBox="1"/>
          <p:nvPr/>
        </p:nvSpPr>
        <p:spPr>
          <a:xfrm>
            <a:off x="586388" y="291453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6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1B0BFBA1-7F3F-401E-BBBC-B37A3A3BA802}"/>
              </a:ext>
            </a:extLst>
          </p:cNvPr>
          <p:cNvSpPr txBox="1"/>
          <p:nvPr/>
        </p:nvSpPr>
        <p:spPr>
          <a:xfrm>
            <a:off x="6732240" y="3574015"/>
            <a:ext cx="19442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000" dirty="0">
                <a:latin typeface="+mn-ea"/>
              </a:rPr>
              <a:t>以中央</a:t>
            </a:r>
            <a:r>
              <a:rPr lang="en-US" altLang="zh-TW" sz="2000" dirty="0">
                <a:latin typeface="+mn-ea"/>
              </a:rPr>
              <a:t>Do</a:t>
            </a:r>
            <a:r>
              <a:rPr lang="zh-TW" altLang="en-US" sz="2000" dirty="0">
                <a:latin typeface="+mn-ea"/>
              </a:rPr>
              <a:t>為例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D5E7B1-FBFB-424C-BDAA-38F5A3A51FDD}"/>
              </a:ext>
            </a:extLst>
          </p:cNvPr>
          <p:cNvSpPr txBox="1"/>
          <p:nvPr/>
        </p:nvSpPr>
        <p:spPr>
          <a:xfrm>
            <a:off x="971600" y="2428343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44C4A"/>
                </a:solidFill>
              </a:rPr>
              <a:t>260</a:t>
            </a:r>
            <a:r>
              <a:rPr lang="en-US" altLang="zh-TW" sz="3200" b="1" dirty="0"/>
              <a:t>      </a:t>
            </a:r>
            <a:r>
              <a:rPr lang="en-US" altLang="zh-TW" sz="3200" b="1" dirty="0">
                <a:solidFill>
                  <a:schemeClr val="accent6">
                    <a:lumMod val="75000"/>
                  </a:schemeClr>
                </a:solidFill>
              </a:rPr>
              <a:t>390</a:t>
            </a:r>
            <a:r>
              <a:rPr lang="en-US" altLang="zh-TW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b="1" dirty="0"/>
              <a:t>     </a:t>
            </a:r>
            <a:r>
              <a:rPr lang="en-US" altLang="zh-TW" sz="3200" b="1" dirty="0">
                <a:solidFill>
                  <a:srgbClr val="244C4A"/>
                </a:solidFill>
              </a:rPr>
              <a:t>520 </a:t>
            </a:r>
            <a:r>
              <a:rPr lang="en-US" altLang="zh-TW" sz="3200" b="1" dirty="0"/>
              <a:t>     </a:t>
            </a:r>
            <a:r>
              <a:rPr lang="en-US" altLang="zh-TW" sz="3200" b="1" dirty="0">
                <a:solidFill>
                  <a:srgbClr val="579892"/>
                </a:solidFill>
              </a:rPr>
              <a:t>650</a:t>
            </a:r>
            <a:r>
              <a:rPr lang="en-US" altLang="zh-TW" sz="3200" b="1" dirty="0"/>
              <a:t>      </a:t>
            </a:r>
            <a:r>
              <a:rPr lang="en-US" altLang="zh-TW" sz="3200" b="1" dirty="0">
                <a:solidFill>
                  <a:srgbClr val="244C4A"/>
                </a:solidFill>
              </a:rPr>
              <a:t>780</a:t>
            </a:r>
            <a:r>
              <a:rPr lang="zh-TW" altLang="en-US" sz="3200" b="1" dirty="0"/>
              <a:t>    </a:t>
            </a:r>
            <a:r>
              <a:rPr lang="en-US" altLang="zh-TW" sz="3200" b="1" dirty="0">
                <a:solidFill>
                  <a:srgbClr val="579892"/>
                </a:solidFill>
              </a:rPr>
              <a:t>….</a:t>
            </a:r>
            <a:endParaRPr lang="zh-TW" altLang="en-US" sz="3200" b="1" dirty="0">
              <a:solidFill>
                <a:srgbClr val="579892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F21926-8DA8-4875-875A-EF93722038D8}"/>
              </a:ext>
            </a:extLst>
          </p:cNvPr>
          <p:cNvSpPr txBox="1"/>
          <p:nvPr/>
        </p:nvSpPr>
        <p:spPr>
          <a:xfrm>
            <a:off x="1043608" y="2931479"/>
            <a:ext cx="641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244C4A"/>
                </a:solidFill>
              </a:rPr>
              <a:t>基礎音               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</a:rPr>
              <a:t>第二泛音             </a:t>
            </a:r>
            <a:r>
              <a:rPr lang="zh-TW" altLang="en-US" sz="1400" b="1" dirty="0">
                <a:solidFill>
                  <a:srgbClr val="244C4A"/>
                </a:solidFill>
              </a:rPr>
              <a:t>第三泛音             </a:t>
            </a:r>
            <a:r>
              <a:rPr lang="zh-TW" altLang="en-US" sz="1400" b="1" dirty="0">
                <a:solidFill>
                  <a:srgbClr val="579892"/>
                </a:solidFill>
              </a:rPr>
              <a:t>第四泛音             </a:t>
            </a:r>
            <a:r>
              <a:rPr lang="zh-TW" altLang="en-US" sz="1400" b="1" dirty="0">
                <a:solidFill>
                  <a:srgbClr val="244C4A"/>
                </a:solidFill>
              </a:rPr>
              <a:t>第五泛音</a:t>
            </a: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ABB3A112-C0BC-4FE7-AC7C-8295640940EE}"/>
              </a:ext>
            </a:extLst>
          </p:cNvPr>
          <p:cNvSpPr txBox="1"/>
          <p:nvPr/>
        </p:nvSpPr>
        <p:spPr>
          <a:xfrm>
            <a:off x="1547664" y="1347614"/>
            <a:ext cx="5976664" cy="519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分析聲音的基頻及所衍生出來的泛音</a:t>
            </a:r>
            <a:endParaRPr lang="ko-KR" altLang="en-US" sz="2800" b="1" dirty="0">
              <a:solidFill>
                <a:srgbClr val="244C4A"/>
              </a:solidFill>
              <a:cs typeface="Arial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934BC1-CE32-481C-B5F6-E77F3A4755F9}"/>
              </a:ext>
            </a:extLst>
          </p:cNvPr>
          <p:cNvSpPr txBox="1"/>
          <p:nvPr/>
        </p:nvSpPr>
        <p:spPr>
          <a:xfrm>
            <a:off x="6696606" y="4120957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750925"/>
                </a:solidFill>
              </a:rPr>
              <a:t>基頻成對數性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25841F60-FD87-4B75-8AD0-2F338F7BC938}"/>
              </a:ext>
            </a:extLst>
          </p:cNvPr>
          <p:cNvSpPr txBox="1"/>
          <p:nvPr/>
        </p:nvSpPr>
        <p:spPr>
          <a:xfrm>
            <a:off x="-180528" y="890497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單音辨識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2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A6A971-6DEF-40C2-AAC2-FC330AC2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55601" r="9838" b="15000"/>
          <a:stretch/>
        </p:blipFill>
        <p:spPr>
          <a:xfrm>
            <a:off x="936422" y="3291830"/>
            <a:ext cx="7272808" cy="151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6F66F01-2B0C-4624-B693-6EC6C0E97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6926" r="9838" b="15001"/>
          <a:stretch/>
        </p:blipFill>
        <p:spPr>
          <a:xfrm>
            <a:off x="917594" y="878871"/>
            <a:ext cx="7272808" cy="144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DCA8A058-098D-4A8D-A8C9-7B0E096437E7}"/>
              </a:ext>
            </a:extLst>
          </p:cNvPr>
          <p:cNvSpPr txBox="1"/>
          <p:nvPr/>
        </p:nvSpPr>
        <p:spPr>
          <a:xfrm>
            <a:off x="3743908" y="2643758"/>
            <a:ext cx="14401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高音 </a:t>
            </a:r>
            <a:r>
              <a:rPr lang="en-US" altLang="zh-TW" sz="2400" b="1" dirty="0">
                <a:latin typeface="+mn-ea"/>
              </a:rPr>
              <a:t>Do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7F06374-5204-4E8E-A1DD-6DF529FA2C02}"/>
              </a:ext>
            </a:extLst>
          </p:cNvPr>
          <p:cNvSpPr txBox="1"/>
          <p:nvPr/>
        </p:nvSpPr>
        <p:spPr>
          <a:xfrm>
            <a:off x="3851920" y="198831"/>
            <a:ext cx="13321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中央 </a:t>
            </a:r>
            <a:r>
              <a:rPr lang="en-US" altLang="zh-TW" sz="2400" b="1" dirty="0">
                <a:latin typeface="+mn-ea"/>
              </a:rPr>
              <a:t>Do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663E69A2-DF55-49E3-AD0C-54EEC9879D58}"/>
              </a:ext>
            </a:extLst>
          </p:cNvPr>
          <p:cNvSpPr txBox="1"/>
          <p:nvPr/>
        </p:nvSpPr>
        <p:spPr>
          <a:xfrm>
            <a:off x="1259632" y="991715"/>
            <a:ext cx="5976664" cy="519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12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24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36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48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…</a:t>
            </a:r>
            <a:endParaRPr lang="ko-KR" altLang="en-US" sz="2800" b="1" dirty="0">
              <a:solidFill>
                <a:srgbClr val="244C4A"/>
              </a:solidFill>
              <a:cs typeface="Arial" pitchFamily="34" charset="0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14118819-D1EE-468B-BB0D-F2FD8FFB6388}"/>
              </a:ext>
            </a:extLst>
          </p:cNvPr>
          <p:cNvSpPr txBox="1"/>
          <p:nvPr/>
        </p:nvSpPr>
        <p:spPr>
          <a:xfrm>
            <a:off x="1403648" y="3426338"/>
            <a:ext cx="5976664" cy="519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24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48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72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96</a:t>
            </a:r>
            <a:r>
              <a:rPr lang="zh-TW" altLang="en-US" sz="2800" b="1" dirty="0">
                <a:solidFill>
                  <a:srgbClr val="244C4A"/>
                </a:solidFill>
                <a:cs typeface="Arial" pitchFamily="34" charset="0"/>
              </a:rPr>
              <a:t> </a:t>
            </a:r>
            <a:r>
              <a:rPr lang="en-US" altLang="zh-TW" sz="2800" b="1" dirty="0">
                <a:solidFill>
                  <a:srgbClr val="244C4A"/>
                </a:solidFill>
                <a:cs typeface="Arial" pitchFamily="34" charset="0"/>
              </a:rPr>
              <a:t>…</a:t>
            </a:r>
            <a:endParaRPr lang="ko-KR" altLang="en-US" sz="2800" b="1" dirty="0">
              <a:solidFill>
                <a:srgbClr val="244C4A"/>
              </a:solidFill>
              <a:cs typeface="Arial" pitchFamily="34" charset="0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1838F4C3-0913-456C-A423-058DA1D0BD77}"/>
              </a:ext>
            </a:extLst>
          </p:cNvPr>
          <p:cNvSpPr txBox="1"/>
          <p:nvPr/>
        </p:nvSpPr>
        <p:spPr>
          <a:xfrm>
            <a:off x="-180528" y="890497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單音辨識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9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extLst>
              <a:ext uri="{FF2B5EF4-FFF2-40B4-BE49-F238E27FC236}">
                <a16:creationId xmlns:a16="http://schemas.microsoft.com/office/drawing/2014/main" id="{23709989-64E6-4D19-930C-11728DBE4ED3}"/>
              </a:ext>
            </a:extLst>
          </p:cNvPr>
          <p:cNvSpPr txBox="1"/>
          <p:nvPr/>
        </p:nvSpPr>
        <p:spPr>
          <a:xfrm>
            <a:off x="-180528" y="890497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和弦辨識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38392F-5202-4976-A8D7-0D9FA9F0D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55626" r="9838" b="15001"/>
          <a:stretch/>
        </p:blipFill>
        <p:spPr>
          <a:xfrm>
            <a:off x="1187624" y="627534"/>
            <a:ext cx="6768752" cy="1406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26FBC7-118E-4BFF-A769-263E29F18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5600" r="9838" b="15026"/>
          <a:stretch/>
        </p:blipFill>
        <p:spPr>
          <a:xfrm>
            <a:off x="1187624" y="2140210"/>
            <a:ext cx="6768752" cy="14061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6EC4C6-E9FD-4EEA-9C6E-4EA2F1C8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5" t="55600" r="9838" b="15026"/>
          <a:stretch/>
        </p:blipFill>
        <p:spPr>
          <a:xfrm>
            <a:off x="1187624" y="3642042"/>
            <a:ext cx="6768752" cy="1406127"/>
          </a:xfrm>
          <a:prstGeom prst="rect">
            <a:avLst/>
          </a:prstGeom>
        </p:spPr>
      </p:pic>
      <p:sp>
        <p:nvSpPr>
          <p:cNvPr id="11" name="TextBox 23">
            <a:extLst>
              <a:ext uri="{FF2B5EF4-FFF2-40B4-BE49-F238E27FC236}">
                <a16:creationId xmlns:a16="http://schemas.microsoft.com/office/drawing/2014/main" id="{7D59C6DF-AC78-48CF-BF87-CE2C04EF261C}"/>
              </a:ext>
            </a:extLst>
          </p:cNvPr>
          <p:cNvSpPr txBox="1"/>
          <p:nvPr/>
        </p:nvSpPr>
        <p:spPr>
          <a:xfrm>
            <a:off x="277288" y="1182884"/>
            <a:ext cx="6480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b="1" dirty="0">
                <a:latin typeface="+mn-ea"/>
              </a:rPr>
              <a:t>Do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6C6FBE-89E2-437E-AD1C-65914DCEE932}"/>
              </a:ext>
            </a:extLst>
          </p:cNvPr>
          <p:cNvSpPr txBox="1"/>
          <p:nvPr/>
        </p:nvSpPr>
        <p:spPr>
          <a:xfrm>
            <a:off x="213300" y="628887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+mn-ea"/>
              </a:rPr>
              <a:t>中央</a:t>
            </a:r>
            <a:r>
              <a:rPr lang="zh-TW" altLang="en-US" sz="2800" dirty="0">
                <a:latin typeface="+mn-ea"/>
              </a:rPr>
              <a:t> </a:t>
            </a:r>
            <a:endParaRPr lang="zh-TW" altLang="en-US" sz="2800" dirty="0"/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81885B6-C4EF-4FFE-B21A-98E90996A72B}"/>
              </a:ext>
            </a:extLst>
          </p:cNvPr>
          <p:cNvSpPr txBox="1"/>
          <p:nvPr/>
        </p:nvSpPr>
        <p:spPr>
          <a:xfrm>
            <a:off x="308179" y="2571750"/>
            <a:ext cx="6480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Mi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349C1B3-D658-457B-BE91-8E79B895DA1D}"/>
              </a:ext>
            </a:extLst>
          </p:cNvPr>
          <p:cNvSpPr txBox="1"/>
          <p:nvPr/>
        </p:nvSpPr>
        <p:spPr>
          <a:xfrm>
            <a:off x="277288" y="4114272"/>
            <a:ext cx="7663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6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FA28D8D-DC29-4416-AD13-335D53E1A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55626" r="9838" b="15001"/>
          <a:stretch/>
        </p:blipFill>
        <p:spPr>
          <a:xfrm>
            <a:off x="412457" y="2892208"/>
            <a:ext cx="8319086" cy="1728192"/>
          </a:xfrm>
          <a:prstGeom prst="rect">
            <a:avLst/>
          </a:prstGeom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3751F71C-0550-4B0A-9833-B19C7F218BF5}"/>
              </a:ext>
            </a:extLst>
          </p:cNvPr>
          <p:cNvSpPr txBox="1"/>
          <p:nvPr/>
        </p:nvSpPr>
        <p:spPr>
          <a:xfrm>
            <a:off x="323528" y="399218"/>
            <a:ext cx="5868144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和弦 </a:t>
            </a:r>
            <a:r>
              <a:rPr lang="en-US" altLang="zh-TW" sz="2800" b="1" dirty="0">
                <a:latin typeface="+mn-ea"/>
              </a:rPr>
              <a:t>Do Mi Sol</a:t>
            </a:r>
            <a:r>
              <a:rPr lang="zh-TW" altLang="en-US" sz="2800" b="1" dirty="0">
                <a:latin typeface="+mn-ea"/>
              </a:rPr>
              <a:t> </a:t>
            </a:r>
            <a:endParaRPr lang="en-US" altLang="zh-TW" sz="2800" b="1" dirty="0">
              <a:latin typeface="+mn-ea"/>
            </a:endParaRPr>
          </a:p>
          <a:p>
            <a:endParaRPr lang="en-US" altLang="zh-TW" sz="2800" dirty="0">
              <a:latin typeface="+mn-ea"/>
              <a:cs typeface="Arial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+mn-ea"/>
                <a:cs typeface="Arial" pitchFamily="34" charset="0"/>
              </a:rPr>
              <a:t>產生一個新的頻率</a:t>
            </a:r>
            <a:endParaRPr lang="en-US" altLang="zh-TW" sz="2400" b="1" dirty="0">
              <a:latin typeface="+mn-ea"/>
              <a:cs typeface="Arial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+mn-ea"/>
              <a:cs typeface="Arial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+mn-ea"/>
                <a:cs typeface="Arial" pitchFamily="34" charset="0"/>
              </a:rPr>
              <a:t>採用人工學習</a:t>
            </a:r>
            <a:endParaRPr lang="ko-KR" altLang="en-US" sz="2400" b="1" dirty="0">
              <a:latin typeface="+mn-ea"/>
              <a:cs typeface="Arial" pitchFamily="34" charset="0"/>
            </a:endParaRPr>
          </a:p>
          <a:p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923928" y="1995686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系統畫面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347614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extLst>
              <a:ext uri="{FF2B5EF4-FFF2-40B4-BE49-F238E27FC236}">
                <a16:creationId xmlns:a16="http://schemas.microsoft.com/office/drawing/2014/main" id="{35CA1F0D-FB8B-44BA-887F-547AEEE77BB9}"/>
              </a:ext>
            </a:extLst>
          </p:cNvPr>
          <p:cNvSpPr txBox="1"/>
          <p:nvPr/>
        </p:nvSpPr>
        <p:spPr>
          <a:xfrm>
            <a:off x="-108520" y="1059582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模擬鋼琴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圖片 4" descr="一張含有 音樂, 鋼琴, 畫畫 的圖片&#10;&#10;自動產生的描述">
            <a:extLst>
              <a:ext uri="{FF2B5EF4-FFF2-40B4-BE49-F238E27FC236}">
                <a16:creationId xmlns:a16="http://schemas.microsoft.com/office/drawing/2014/main" id="{D97304B4-731B-46BE-A69D-B0ED5480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" y="1591017"/>
            <a:ext cx="7823614" cy="22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5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7EAE8C0-8FB3-4CA0-B81F-3ED126B4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5566"/>
            <a:ext cx="5402470" cy="3816424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38B4296C-0312-4CDB-8253-AEC47EBA5DFE}"/>
              </a:ext>
            </a:extLst>
          </p:cNvPr>
          <p:cNvSpPr txBox="1"/>
          <p:nvPr/>
        </p:nvSpPr>
        <p:spPr>
          <a:xfrm>
            <a:off x="-108520" y="1059582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選擇樂譜檔案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7E44E4-B100-4A69-8A06-2AA9730B7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1"/>
          <a:stretch/>
        </p:blipFill>
        <p:spPr>
          <a:xfrm>
            <a:off x="467544" y="627534"/>
            <a:ext cx="8333778" cy="4443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97ED8086-1E56-4B0D-AAD2-33EB4D6981C2}"/>
              </a:ext>
            </a:extLst>
          </p:cNvPr>
          <p:cNvSpPr txBox="1"/>
          <p:nvPr/>
        </p:nvSpPr>
        <p:spPr>
          <a:xfrm>
            <a:off x="-108520" y="915566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單音辨識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16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3923928" y="627534"/>
            <a:ext cx="2908743" cy="530915"/>
            <a:chOff x="1598315" y="1418185"/>
            <a:chExt cx="3878325" cy="707886"/>
          </a:xfrm>
        </p:grpSpPr>
        <p:sp>
          <p:nvSpPr>
            <p:cNvPr id="24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2066367" y="1529262"/>
              <a:ext cx="3410273" cy="41727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摘要</a:t>
              </a:r>
              <a:endPara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3923928" y="1337324"/>
            <a:ext cx="3339332" cy="530915"/>
            <a:chOff x="1598315" y="2786337"/>
            <a:chExt cx="4452440" cy="707886"/>
          </a:xfrm>
        </p:grpSpPr>
        <p:sp>
          <p:nvSpPr>
            <p:cNvPr id="20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7BAAA5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2088186" y="304875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7BAAA5"/>
                  </a:solidFill>
                  <a:cs typeface="+mn-ea"/>
                  <a:sym typeface="+mn-lt"/>
                </a:rPr>
                <a:t>系統功能</a:t>
              </a:r>
              <a:endParaRPr lang="zh-CN" altLang="en-US" sz="2400" b="1" dirty="0">
                <a:solidFill>
                  <a:srgbClr val="7BAAA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3937501" y="1974462"/>
            <a:ext cx="2591488" cy="789675"/>
            <a:chOff x="1598315" y="4154489"/>
            <a:chExt cx="3192340" cy="1052899"/>
          </a:xfrm>
        </p:grpSpPr>
        <p:sp>
          <p:nvSpPr>
            <p:cNvPr id="16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66066" y="4902051"/>
              <a:ext cx="2724589" cy="30533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研究方法</a:t>
              </a:r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	</a:t>
              </a:r>
            </a:p>
            <a:p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	</a:t>
              </a:r>
              <a:endPara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2"/>
          <p:cNvGrpSpPr/>
          <p:nvPr/>
        </p:nvGrpSpPr>
        <p:grpSpPr>
          <a:xfrm>
            <a:off x="1517911" y="1650412"/>
            <a:ext cx="1778742" cy="1778742"/>
            <a:chOff x="990600" y="2044717"/>
            <a:chExt cx="2768566" cy="2768566"/>
          </a:xfrm>
        </p:grpSpPr>
        <p:sp>
          <p:nvSpPr>
            <p:cNvPr id="30" name="Diamond 5"/>
            <p:cNvSpPr/>
            <p:nvPr/>
          </p:nvSpPr>
          <p:spPr bwMode="auto">
            <a:xfrm>
              <a:off x="990600" y="2044717"/>
              <a:ext cx="2768566" cy="2768566"/>
            </a:xfrm>
            <a:prstGeom prst="diamond">
              <a:avLst/>
            </a:prstGeom>
            <a:solidFill>
              <a:srgbClr val="7BAAA5"/>
            </a:solidFill>
            <a:ln w="5080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Group 9"/>
            <p:cNvGrpSpPr/>
            <p:nvPr/>
          </p:nvGrpSpPr>
          <p:grpSpPr>
            <a:xfrm>
              <a:off x="1429100" y="2918362"/>
              <a:ext cx="1800200" cy="992584"/>
              <a:chOff x="2345143" y="2512160"/>
              <a:chExt cx="1800200" cy="992584"/>
            </a:xfrm>
          </p:grpSpPr>
          <p:sp>
            <p:nvSpPr>
              <p:cNvPr id="32" name="TextBox 7"/>
              <p:cNvSpPr txBox="1"/>
              <p:nvPr/>
            </p:nvSpPr>
            <p:spPr>
              <a:xfrm>
                <a:off x="2345143" y="2512160"/>
                <a:ext cx="1800200" cy="67710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ctr"/>
                <a:r>
                  <a:rPr lang="zh-TW" altLang="en-US" sz="4400" dirty="0">
                    <a:solidFill>
                      <a:schemeClr val="bg1"/>
                    </a:solidFill>
                    <a:cs typeface="+mn-ea"/>
                    <a:sym typeface="+mn-lt"/>
                  </a:rPr>
                  <a:t>目錄</a:t>
                </a:r>
                <a:endParaRPr lang="zh-CN" altLang="en-US" sz="4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TextBox 8"/>
              <p:cNvSpPr txBox="1"/>
              <p:nvPr/>
            </p:nvSpPr>
            <p:spPr>
              <a:xfrm>
                <a:off x="2345143" y="3289300"/>
                <a:ext cx="18002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89B0389-169D-4951-81D3-880C785A1F2D}"/>
              </a:ext>
            </a:extLst>
          </p:cNvPr>
          <p:cNvGrpSpPr/>
          <p:nvPr/>
        </p:nvGrpSpPr>
        <p:grpSpPr>
          <a:xfrm>
            <a:off x="3931839" y="2717822"/>
            <a:ext cx="3322969" cy="530915"/>
            <a:chOff x="1598315" y="4154489"/>
            <a:chExt cx="4430626" cy="707886"/>
          </a:xfrm>
        </p:grpSpPr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84604942-5D14-4D9C-988E-830658679A21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TW" sz="4000" dirty="0">
                  <a:solidFill>
                    <a:schemeClr val="tx2"/>
                  </a:solidFill>
                  <a:cs typeface="+mn-ea"/>
                  <a:sym typeface="+mn-lt"/>
                </a:rPr>
                <a:t>4</a:t>
              </a:r>
              <a:endParaRPr lang="en-US" altLang="zh-CN" sz="40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93951ABD-92E6-46AA-A1E6-3F867EE4FEC3}"/>
                </a:ext>
              </a:extLst>
            </p:cNvPr>
            <p:cNvSpPr txBox="1"/>
            <p:nvPr/>
          </p:nvSpPr>
          <p:spPr>
            <a:xfrm>
              <a:off x="2066367" y="4325385"/>
              <a:ext cx="3962574" cy="32036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chemeClr val="tx2"/>
                  </a:solidFill>
                  <a:cs typeface="+mn-ea"/>
                  <a:sym typeface="+mn-lt"/>
                </a:rPr>
                <a:t>系統畫面</a:t>
              </a:r>
              <a:endParaRPr lang="en-US" altLang="zh-TW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15">
            <a:extLst>
              <a:ext uri="{FF2B5EF4-FFF2-40B4-BE49-F238E27FC236}">
                <a16:creationId xmlns:a16="http://schemas.microsoft.com/office/drawing/2014/main" id="{F9F508A2-020C-4137-92DA-C561D2F067A6}"/>
              </a:ext>
            </a:extLst>
          </p:cNvPr>
          <p:cNvGrpSpPr/>
          <p:nvPr/>
        </p:nvGrpSpPr>
        <p:grpSpPr>
          <a:xfrm>
            <a:off x="3937501" y="3394042"/>
            <a:ext cx="3322969" cy="530915"/>
            <a:chOff x="1598315" y="4154489"/>
            <a:chExt cx="4430626" cy="707886"/>
          </a:xfrm>
        </p:grpSpPr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59561059-04CF-498B-AA7E-3AA3C4577D7A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TW" sz="400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zh-CN" sz="4000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79357FF4-8DAB-43D7-98C1-2A5F0D63DF20}"/>
                </a:ext>
              </a:extLst>
            </p:cNvPr>
            <p:cNvSpPr txBox="1"/>
            <p:nvPr/>
          </p:nvSpPr>
          <p:spPr>
            <a:xfrm>
              <a:off x="2066367" y="4325385"/>
              <a:ext cx="3962574" cy="32036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開發工具、使用環境</a:t>
              </a:r>
              <a:endPara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E3016582-E299-479D-9C83-CE4BD842059A}"/>
              </a:ext>
            </a:extLst>
          </p:cNvPr>
          <p:cNvGrpSpPr/>
          <p:nvPr/>
        </p:nvGrpSpPr>
        <p:grpSpPr>
          <a:xfrm>
            <a:off x="3940294" y="4056010"/>
            <a:ext cx="3322969" cy="530915"/>
            <a:chOff x="1598315" y="4154489"/>
            <a:chExt cx="4430626" cy="707886"/>
          </a:xfrm>
        </p:grpSpPr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EAEF92E2-9095-4480-9FCB-9F405E91292E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tx2"/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377B08EC-C376-4602-B5C6-66B8C6EA1896}"/>
                </a:ext>
              </a:extLst>
            </p:cNvPr>
            <p:cNvSpPr txBox="1"/>
            <p:nvPr/>
          </p:nvSpPr>
          <p:spPr>
            <a:xfrm>
              <a:off x="2066367" y="4325385"/>
              <a:ext cx="3962574" cy="32036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chemeClr val="tx2"/>
                  </a:solidFill>
                  <a:cs typeface="+mn-ea"/>
                  <a:sym typeface="+mn-lt"/>
                </a:rPr>
                <a:t>結論及未來發展</a:t>
              </a:r>
              <a:endParaRPr lang="en-US" altLang="zh-TW" sz="24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594338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extLst>
              <a:ext uri="{FF2B5EF4-FFF2-40B4-BE49-F238E27FC236}">
                <a16:creationId xmlns:a16="http://schemas.microsoft.com/office/drawing/2014/main" id="{6A26259F-4061-4FAE-BE54-EDC650DAF44B}"/>
              </a:ext>
            </a:extLst>
          </p:cNvPr>
          <p:cNvSpPr txBox="1"/>
          <p:nvPr/>
        </p:nvSpPr>
        <p:spPr>
          <a:xfrm>
            <a:off x="-108520" y="915566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和弦辨識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107AB6-1664-46C5-96C2-436F4E8B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1"/>
          <a:stretch/>
        </p:blipFill>
        <p:spPr>
          <a:xfrm>
            <a:off x="467544" y="627534"/>
            <a:ext cx="8333777" cy="4443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08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extLst>
              <a:ext uri="{FF2B5EF4-FFF2-40B4-BE49-F238E27FC236}">
                <a16:creationId xmlns:a16="http://schemas.microsoft.com/office/drawing/2014/main" id="{0FA139C4-7C8B-4E4D-BAC3-7B5FE4F3AB96}"/>
              </a:ext>
            </a:extLst>
          </p:cNvPr>
          <p:cNvSpPr txBox="1"/>
          <p:nvPr/>
        </p:nvSpPr>
        <p:spPr>
          <a:xfrm>
            <a:off x="-108520" y="915566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產生簡易樂譜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F1BC1F-57A5-4892-B633-F2B80261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6200" r="58663" b="17800"/>
          <a:stretch/>
        </p:blipFill>
        <p:spPr>
          <a:xfrm>
            <a:off x="2761564" y="946306"/>
            <a:ext cx="3620872" cy="371371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8FD6A3E-1F7A-482E-9019-9796380B5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3" t="3800" r="8263" b="5809"/>
          <a:stretch/>
        </p:blipFill>
        <p:spPr>
          <a:xfrm>
            <a:off x="1259632" y="771551"/>
            <a:ext cx="612068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195736" y="2139702"/>
            <a:ext cx="522007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開發工具 </a:t>
            </a:r>
            <a:r>
              <a:rPr lang="zh-TW" altLang="en-US" sz="4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使用環境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33" y="113397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A7D83A-BE18-4A5E-A30E-A1B07B69F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76261"/>
            <a:ext cx="1324835" cy="1527737"/>
          </a:xfrm>
          <a:prstGeom prst="rect">
            <a:avLst/>
          </a:prstGeom>
        </p:spPr>
      </p:pic>
      <p:sp>
        <p:nvSpPr>
          <p:cNvPr id="4" name="TextBox 48">
            <a:extLst>
              <a:ext uri="{FF2B5EF4-FFF2-40B4-BE49-F238E27FC236}">
                <a16:creationId xmlns:a16="http://schemas.microsoft.com/office/drawing/2014/main" id="{C65DE9CC-6C2B-4A2A-9403-6651E7EECFCE}"/>
              </a:ext>
            </a:extLst>
          </p:cNvPr>
          <p:cNvSpPr txBox="1"/>
          <p:nvPr/>
        </p:nvSpPr>
        <p:spPr>
          <a:xfrm>
            <a:off x="852715" y="483518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使用環境</a:t>
            </a: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B22FE558-833B-4385-90F8-BD1202C2656E}"/>
              </a:ext>
            </a:extLst>
          </p:cNvPr>
          <p:cNvSpPr txBox="1"/>
          <p:nvPr/>
        </p:nvSpPr>
        <p:spPr>
          <a:xfrm>
            <a:off x="827584" y="2715766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開發工具</a:t>
            </a:r>
          </a:p>
        </p:txBody>
      </p:sp>
      <p:sp>
        <p:nvSpPr>
          <p:cNvPr id="6" name="TextBox 48">
            <a:extLst>
              <a:ext uri="{FF2B5EF4-FFF2-40B4-BE49-F238E27FC236}">
                <a16:creationId xmlns:a16="http://schemas.microsoft.com/office/drawing/2014/main" id="{E32205CA-BFCB-4BFA-B6AF-8CAA6A87E30D}"/>
              </a:ext>
            </a:extLst>
          </p:cNvPr>
          <p:cNvSpPr txBox="1"/>
          <p:nvPr/>
        </p:nvSpPr>
        <p:spPr>
          <a:xfrm>
            <a:off x="3779912" y="1382567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Windows 7/10</a:t>
            </a:r>
            <a:endParaRPr lang="zh-TW" altLang="en-US" sz="4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67FBF57A-22CA-4D7B-946F-C4093340CD0D}"/>
              </a:ext>
            </a:extLst>
          </p:cNvPr>
          <p:cNvSpPr txBox="1"/>
          <p:nvPr/>
        </p:nvSpPr>
        <p:spPr>
          <a:xfrm>
            <a:off x="5004048" y="3889379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400" dirty="0" err="1">
                <a:solidFill>
                  <a:schemeClr val="tx2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Netbeans</a:t>
            </a:r>
            <a:endParaRPr lang="zh-TW" altLang="en-US" sz="4400" dirty="0">
              <a:solidFill>
                <a:schemeClr val="tx2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8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8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6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>
            <a:extLst>
              <a:ext uri="{FF2B5EF4-FFF2-40B4-BE49-F238E27FC236}">
                <a16:creationId xmlns:a16="http://schemas.microsoft.com/office/drawing/2014/main" id="{7633144C-ED68-43F1-8170-0F46DB1349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275606"/>
            <a:ext cx="1512168" cy="1512168"/>
          </a:xfrm>
          <a:prstGeom prst="rect">
            <a:avLst/>
          </a:prstGeom>
        </p:spPr>
      </p:pic>
      <p:sp>
        <p:nvSpPr>
          <p:cNvPr id="3" name="TextBox 48">
            <a:extLst>
              <a:ext uri="{FF2B5EF4-FFF2-40B4-BE49-F238E27FC236}">
                <a16:creationId xmlns:a16="http://schemas.microsoft.com/office/drawing/2014/main" id="{B899BACE-3672-42B7-80C6-D38ED9636DB7}"/>
              </a:ext>
            </a:extLst>
          </p:cNvPr>
          <p:cNvSpPr txBox="1"/>
          <p:nvPr/>
        </p:nvSpPr>
        <p:spPr>
          <a:xfrm>
            <a:off x="2597567" y="2281332"/>
            <a:ext cx="522007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結論及未來展望</a:t>
            </a:r>
          </a:p>
        </p:txBody>
      </p:sp>
    </p:spTree>
    <p:extLst>
      <p:ext uri="{BB962C8B-B14F-4D97-AF65-F5344CB8AC3E}">
        <p14:creationId xmlns:p14="http://schemas.microsoft.com/office/powerpoint/2010/main" val="5226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7480055-009F-4D4A-9EEF-2805F479FECC}"/>
              </a:ext>
            </a:extLst>
          </p:cNvPr>
          <p:cNvSpPr txBox="1"/>
          <p:nvPr/>
        </p:nvSpPr>
        <p:spPr>
          <a:xfrm>
            <a:off x="507154" y="843558"/>
            <a:ext cx="305620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+mn-ea"/>
              </a:rPr>
              <a:t>產生更完整的簡譜</a:t>
            </a:r>
            <a:endParaRPr lang="en-US" altLang="zh-TW" sz="2400" b="1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 </a:t>
            </a:r>
          </a:p>
          <a:p>
            <a:endParaRPr lang="en-US" altLang="zh-TW" sz="2400" dirty="0"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269B0D17-EB95-4E10-959B-F8FBA430BFA3}"/>
              </a:ext>
            </a:extLst>
          </p:cNvPr>
          <p:cNvSpPr txBox="1"/>
          <p:nvPr/>
        </p:nvSpPr>
        <p:spPr>
          <a:xfrm>
            <a:off x="-108520" y="915566"/>
            <a:ext cx="2211776" cy="22900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TW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結論及未來展望</a:t>
            </a:r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</a:p>
          <a:p>
            <a:r>
              <a:rPr lang="en-US" altLang="zh-TW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4463E4-9BC0-4FB5-85DD-9CB351465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6200" r="58663" b="17800"/>
          <a:stretch/>
        </p:blipFill>
        <p:spPr>
          <a:xfrm>
            <a:off x="507154" y="1707654"/>
            <a:ext cx="2602524" cy="266925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160DF71-B2E4-4ADB-ABE0-BB366FE05FE6}"/>
              </a:ext>
            </a:extLst>
          </p:cNvPr>
          <p:cNvSpPr/>
          <p:nvPr/>
        </p:nvSpPr>
        <p:spPr>
          <a:xfrm>
            <a:off x="4845685" y="2654923"/>
            <a:ext cx="724388" cy="604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她說-林俊傑-EOP教學曲雙手簡譜預覽">
            <a:extLst>
              <a:ext uri="{FF2B5EF4-FFF2-40B4-BE49-F238E27FC236}">
                <a16:creationId xmlns:a16="http://schemas.microsoft.com/office/drawing/2014/main" id="{70932078-EB33-423F-80D3-CED52B3D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t="4200"/>
          <a:stretch/>
        </p:blipFill>
        <p:spPr bwMode="auto">
          <a:xfrm>
            <a:off x="5766921" y="987574"/>
            <a:ext cx="2845306" cy="38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2E562A5-A582-42B6-A3B0-2EEE9E109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3" t="3800" r="8263" b="5809"/>
          <a:stretch/>
        </p:blipFill>
        <p:spPr>
          <a:xfrm>
            <a:off x="197017" y="1575799"/>
            <a:ext cx="4451820" cy="29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CEDF312-95FC-487A-98F4-48A9379BA14E}"/>
              </a:ext>
            </a:extLst>
          </p:cNvPr>
          <p:cNvSpPr txBox="1"/>
          <p:nvPr/>
        </p:nvSpPr>
        <p:spPr>
          <a:xfrm>
            <a:off x="3671900" y="339502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/>
              <a:t>產生五線譜</a:t>
            </a:r>
          </a:p>
        </p:txBody>
      </p:sp>
      <p:pic>
        <p:nvPicPr>
          <p:cNvPr id="2050" name="Picture 2" descr="☆ 小蜜蜂琴譜- 香港流行鋼琴協會☆">
            <a:extLst>
              <a:ext uri="{FF2B5EF4-FFF2-40B4-BE49-F238E27FC236}">
                <a16:creationId xmlns:a16="http://schemas.microsoft.com/office/drawing/2014/main" id="{179BB684-A719-43D4-8F1B-D17FC8F43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481" b="10800"/>
          <a:stretch/>
        </p:blipFill>
        <p:spPr bwMode="auto">
          <a:xfrm>
            <a:off x="2762263" y="936626"/>
            <a:ext cx="361947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C5FC7F3-2047-43F6-B688-1F76A7C1537D}"/>
              </a:ext>
            </a:extLst>
          </p:cNvPr>
          <p:cNvSpPr txBox="1"/>
          <p:nvPr/>
        </p:nvSpPr>
        <p:spPr>
          <a:xfrm>
            <a:off x="1475656" y="1419622"/>
            <a:ext cx="6678488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+mn-ea"/>
              </a:rPr>
              <a:t>加上音的長短變化</a:t>
            </a:r>
            <a:endParaRPr lang="en-US" altLang="zh-TW" sz="28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latin typeface="+mn-ea"/>
              </a:rPr>
              <a:t>使用機器學習的演算法</a:t>
            </a:r>
            <a:endParaRPr lang="en-US" altLang="zh-TW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17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203849" y="1923678"/>
            <a:ext cx="5184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spc="300" dirty="0">
                <a:solidFill>
                  <a:srgbClr val="7BAAA5"/>
                </a:solidFill>
                <a:cs typeface="+mn-ea"/>
                <a:sym typeface="+mn-lt"/>
              </a:rPr>
              <a:t>THANK</a:t>
            </a:r>
            <a:r>
              <a:rPr lang="zh-TW" altLang="en-US" sz="4800" b="1" spc="300" dirty="0">
                <a:solidFill>
                  <a:srgbClr val="7BAAA5"/>
                </a:solidFill>
                <a:cs typeface="+mn-ea"/>
                <a:sym typeface="+mn-lt"/>
              </a:rPr>
              <a:t> </a:t>
            </a:r>
            <a:r>
              <a:rPr lang="en-US" altLang="zh-TW" sz="4800" b="1" spc="300" dirty="0">
                <a:solidFill>
                  <a:srgbClr val="7BAAA5"/>
                </a:solidFill>
                <a:cs typeface="+mn-ea"/>
                <a:sym typeface="+mn-lt"/>
              </a:rPr>
              <a:t>YOU</a:t>
            </a:r>
            <a:endParaRPr lang="zh-CN" altLang="en-US" sz="4800" b="1" spc="300" dirty="0">
              <a:solidFill>
                <a:srgbClr val="7BAAA5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059582"/>
            <a:ext cx="2534948" cy="25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1E4041BE-4011-4407-8344-2AFDB98E74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347614"/>
            <a:ext cx="1512168" cy="1512168"/>
          </a:xfrm>
          <a:prstGeom prst="rect">
            <a:avLst/>
          </a:prstGeom>
        </p:spPr>
      </p:pic>
      <p:sp>
        <p:nvSpPr>
          <p:cNvPr id="10" name="TextBox 48">
            <a:extLst>
              <a:ext uri="{FF2B5EF4-FFF2-40B4-BE49-F238E27FC236}">
                <a16:creationId xmlns:a16="http://schemas.microsoft.com/office/drawing/2014/main" id="{47C3A9FC-5C23-44CE-8614-91D435DBBE73}"/>
              </a:ext>
            </a:extLst>
          </p:cNvPr>
          <p:cNvSpPr txBox="1"/>
          <p:nvPr/>
        </p:nvSpPr>
        <p:spPr>
          <a:xfrm>
            <a:off x="3923928" y="1995686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rgbClr val="7BAAA5"/>
                </a:solidFill>
                <a:latin typeface="+mn-lt"/>
                <a:ea typeface="+mn-ea"/>
                <a:cs typeface="+mn-ea"/>
                <a:sym typeface="+mn-lt"/>
              </a:rPr>
              <a:t>摘要</a:t>
            </a:r>
            <a:endParaRPr lang="en-GB" altLang="zh-CN" sz="1800" dirty="0">
              <a:solidFill>
                <a:srgbClr val="7BAAA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5E7178E-A265-42FB-853C-17F5F9F1CB2E}"/>
              </a:ext>
            </a:extLst>
          </p:cNvPr>
          <p:cNvSpPr txBox="1"/>
          <p:nvPr/>
        </p:nvSpPr>
        <p:spPr>
          <a:xfrm>
            <a:off x="1331640" y="1203598"/>
            <a:ext cx="7200800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cs typeface="Arial" pitchFamily="34" charset="0"/>
              </a:rPr>
              <a:t>聲音辨識技術在各項領域的應用十分廣泛</a:t>
            </a:r>
            <a:endParaRPr lang="en-US" altLang="zh-TW" sz="2800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cs typeface="Arial" pitchFamily="34" charset="0"/>
              </a:rPr>
              <a:t>    Ex.</a:t>
            </a:r>
            <a:r>
              <a:rPr lang="en-US" altLang="zh-TW" sz="2800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i="0" dirty="0">
                <a:effectLst/>
                <a:latin typeface="arial" panose="020B0604020202020204" pitchFamily="34" charset="0"/>
              </a:rPr>
              <a:t>Google</a:t>
            </a:r>
            <a:r>
              <a:rPr lang="zh-TW" altLang="en-US" sz="2800" b="0" i="0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TW" sz="2800" b="1" i="0" dirty="0">
                <a:effectLst/>
                <a:latin typeface="arial" panose="020B0604020202020204" pitchFamily="34" charset="0"/>
              </a:rPr>
              <a:t>Siri</a:t>
            </a:r>
            <a:r>
              <a:rPr lang="en-US" altLang="zh-TW" sz="2800" b="0" i="0" dirty="0">
                <a:effectLst/>
                <a:latin typeface="arial" panose="020B0604020202020204" pitchFamily="34" charset="0"/>
              </a:rPr>
              <a:t>…</a:t>
            </a:r>
            <a:r>
              <a:rPr lang="zh-TW" altLang="en-US" sz="2800" b="0" i="0" dirty="0">
                <a:effectLst/>
                <a:latin typeface="arial" panose="020B0604020202020204" pitchFamily="34" charset="0"/>
              </a:rPr>
              <a:t>語音轉文字</a:t>
            </a:r>
            <a:endParaRPr lang="en-US" altLang="zh-TW" sz="2800" b="0" i="0" dirty="0">
              <a:effectLst/>
              <a:latin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" panose="020B0604020202020204" pitchFamily="34" charset="0"/>
              </a:rPr>
              <a:t>App </a:t>
            </a:r>
            <a:r>
              <a:rPr lang="en-US" altLang="zh-TW" sz="2800" b="1" dirty="0">
                <a:latin typeface="arial" panose="020B0604020202020204" pitchFamily="34" charset="0"/>
              </a:rPr>
              <a:t>Shazam </a:t>
            </a:r>
            <a:r>
              <a:rPr lang="zh-TW" altLang="en-US" sz="2800" dirty="0">
                <a:latin typeface="arial" panose="020B0604020202020204" pitchFamily="34" charset="0"/>
              </a:rPr>
              <a:t>識別歌曲</a:t>
            </a:r>
            <a:endParaRPr lang="en-US" altLang="zh-TW" sz="2800" i="0" dirty="0">
              <a:effectLst/>
              <a:latin typeface="arial" panose="020B0604020202020204" pitchFamily="34" charset="0"/>
            </a:endParaRPr>
          </a:p>
          <a:p>
            <a:endParaRPr lang="en-US" altLang="zh-TW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6AB1F26-6C77-4A20-A263-2E43F6B4BD33}"/>
              </a:ext>
            </a:extLst>
          </p:cNvPr>
          <p:cNvSpPr txBox="1"/>
          <p:nvPr/>
        </p:nvSpPr>
        <p:spPr>
          <a:xfrm>
            <a:off x="1403648" y="1491630"/>
            <a:ext cx="756084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800" b="1" kern="100" dirty="0">
                <a:effectLst/>
                <a:latin typeface="+mn-ea"/>
                <a:cs typeface="Times New Roman" panose="02020603050405020304" pitchFamily="18" charset="0"/>
              </a:rPr>
              <a:t>聲音辨識拓展到樂器演奏的音高辨識</a:t>
            </a:r>
            <a:endParaRPr lang="en-US" altLang="zh-TW" sz="28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800" b="1" kern="100" dirty="0">
                <a:effectLst/>
                <a:latin typeface="+mn-ea"/>
                <a:cs typeface="Times New Roman" panose="02020603050405020304" pitchFamily="18" charset="0"/>
              </a:rPr>
              <a:t>產生</a:t>
            </a:r>
            <a:r>
              <a:rPr lang="zh-TW" altLang="en-US" sz="2800" b="1" kern="100" dirty="0">
                <a:effectLst/>
                <a:latin typeface="+mn-ea"/>
                <a:cs typeface="Times New Roman" panose="02020603050405020304" pitchFamily="18" charset="0"/>
              </a:rPr>
              <a:t>簡易</a:t>
            </a:r>
            <a:r>
              <a:rPr lang="zh-TW" altLang="zh-TW" sz="2800" b="1" kern="100" dirty="0">
                <a:effectLst/>
                <a:latin typeface="+mn-ea"/>
                <a:cs typeface="Times New Roman" panose="02020603050405020304" pitchFamily="18" charset="0"/>
              </a:rPr>
              <a:t>的樂譜</a:t>
            </a:r>
            <a:endParaRPr lang="zh-TW" altLang="en-US" sz="2800" b="1" dirty="0"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923928" y="1995686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系統功能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347614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3977285" y="1362595"/>
            <a:ext cx="2896677" cy="530915"/>
            <a:chOff x="1614403" y="1262160"/>
            <a:chExt cx="3862237" cy="707886"/>
          </a:xfrm>
        </p:grpSpPr>
        <p:sp>
          <p:nvSpPr>
            <p:cNvPr id="24" name="TextBox 6"/>
            <p:cNvSpPr txBox="1"/>
            <p:nvPr/>
          </p:nvSpPr>
          <p:spPr>
            <a:xfrm>
              <a:off x="1614403" y="1262160"/>
              <a:ext cx="655950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480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2066367" y="1529262"/>
              <a:ext cx="3410273" cy="41727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32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單音辨識</a:t>
              </a:r>
              <a:endParaRPr lang="zh-CN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3986757" y="2180294"/>
            <a:ext cx="3328259" cy="530915"/>
            <a:chOff x="1613084" y="2630761"/>
            <a:chExt cx="4437676" cy="707886"/>
          </a:xfrm>
        </p:grpSpPr>
        <p:sp>
          <p:nvSpPr>
            <p:cNvPr id="20" name="TextBox 11"/>
            <p:cNvSpPr txBox="1"/>
            <p:nvPr/>
          </p:nvSpPr>
          <p:spPr>
            <a:xfrm>
              <a:off x="1613084" y="2630761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4800" dirty="0">
                  <a:solidFill>
                    <a:srgbClr val="7BAAA5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2088186" y="304875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3200" b="1" dirty="0">
                  <a:solidFill>
                    <a:srgbClr val="7BAAA5"/>
                  </a:solidFill>
                  <a:cs typeface="+mn-ea"/>
                  <a:sym typeface="+mn-lt"/>
                </a:rPr>
                <a:t>和弦辨識</a:t>
              </a:r>
              <a:endParaRPr lang="zh-CN" altLang="en-US" sz="3200" b="1" dirty="0">
                <a:solidFill>
                  <a:srgbClr val="7BAAA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3986757" y="2927651"/>
            <a:ext cx="2580411" cy="976361"/>
            <a:chOff x="1611960" y="3905574"/>
            <a:chExt cx="3178695" cy="1301814"/>
          </a:xfrm>
        </p:grpSpPr>
        <p:sp>
          <p:nvSpPr>
            <p:cNvPr id="16" name="TextBox 16"/>
            <p:cNvSpPr txBox="1"/>
            <p:nvPr/>
          </p:nvSpPr>
          <p:spPr>
            <a:xfrm>
              <a:off x="1611960" y="3905574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480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66066" y="4902051"/>
              <a:ext cx="2724589" cy="305337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32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產生簡易樂譜</a:t>
              </a:r>
              <a:r>
                <a:rPr lang="en-US" altLang="zh-TW" sz="32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	</a:t>
              </a:r>
            </a:p>
            <a:p>
              <a:r>
                <a:rPr lang="en-US" altLang="zh-TW" sz="32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	</a:t>
              </a:r>
              <a:endParaRPr lang="zh-CN" altLang="en-US" sz="32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2"/>
          <p:cNvGrpSpPr/>
          <p:nvPr/>
        </p:nvGrpSpPr>
        <p:grpSpPr>
          <a:xfrm>
            <a:off x="1517911" y="1650412"/>
            <a:ext cx="1778742" cy="1778742"/>
            <a:chOff x="990600" y="2044717"/>
            <a:chExt cx="2768566" cy="2768566"/>
          </a:xfrm>
        </p:grpSpPr>
        <p:sp>
          <p:nvSpPr>
            <p:cNvPr id="30" name="Diamond 5"/>
            <p:cNvSpPr/>
            <p:nvPr/>
          </p:nvSpPr>
          <p:spPr bwMode="auto">
            <a:xfrm>
              <a:off x="990600" y="2044717"/>
              <a:ext cx="2768566" cy="2768566"/>
            </a:xfrm>
            <a:prstGeom prst="diamond">
              <a:avLst/>
            </a:prstGeom>
            <a:solidFill>
              <a:srgbClr val="7BAAA5"/>
            </a:solidFill>
            <a:ln w="5080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Group 9"/>
            <p:cNvGrpSpPr/>
            <p:nvPr/>
          </p:nvGrpSpPr>
          <p:grpSpPr>
            <a:xfrm>
              <a:off x="1429100" y="2605230"/>
              <a:ext cx="1845884" cy="1305716"/>
              <a:chOff x="2345143" y="2199028"/>
              <a:chExt cx="1845884" cy="1305716"/>
            </a:xfrm>
          </p:grpSpPr>
          <p:sp>
            <p:nvSpPr>
              <p:cNvPr id="32" name="TextBox 7"/>
              <p:cNvSpPr txBox="1"/>
              <p:nvPr/>
            </p:nvSpPr>
            <p:spPr>
              <a:xfrm>
                <a:off x="2390827" y="2199028"/>
                <a:ext cx="1800200" cy="67710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系統功能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TextBox 8"/>
              <p:cNvSpPr txBox="1"/>
              <p:nvPr/>
            </p:nvSpPr>
            <p:spPr>
              <a:xfrm>
                <a:off x="2345143" y="3289300"/>
                <a:ext cx="18002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ctr"/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211333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923928" y="1995686"/>
            <a:ext cx="35283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研究方法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347614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/>
          <p:cNvGrpSpPr/>
          <p:nvPr/>
        </p:nvGrpSpPr>
        <p:grpSpPr>
          <a:xfrm>
            <a:off x="234072" y="190644"/>
            <a:ext cx="1745640" cy="1661026"/>
            <a:chOff x="990600" y="2044717"/>
            <a:chExt cx="2768566" cy="2768566"/>
          </a:xfrm>
        </p:grpSpPr>
        <p:sp>
          <p:nvSpPr>
            <p:cNvPr id="30" name="Diamond 5"/>
            <p:cNvSpPr/>
            <p:nvPr/>
          </p:nvSpPr>
          <p:spPr bwMode="auto">
            <a:xfrm>
              <a:off x="990600" y="2044717"/>
              <a:ext cx="2768566" cy="2768566"/>
            </a:xfrm>
            <a:prstGeom prst="diamond">
              <a:avLst/>
            </a:prstGeom>
            <a:solidFill>
              <a:srgbClr val="7BAAA5"/>
            </a:solidFill>
            <a:ln w="5080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Group 9"/>
            <p:cNvGrpSpPr/>
            <p:nvPr/>
          </p:nvGrpSpPr>
          <p:grpSpPr>
            <a:xfrm>
              <a:off x="1429100" y="2605230"/>
              <a:ext cx="1845884" cy="1305716"/>
              <a:chOff x="2345143" y="2199028"/>
              <a:chExt cx="1845884" cy="1305716"/>
            </a:xfrm>
          </p:grpSpPr>
          <p:sp>
            <p:nvSpPr>
              <p:cNvPr id="32" name="TextBox 7"/>
              <p:cNvSpPr txBox="1"/>
              <p:nvPr/>
            </p:nvSpPr>
            <p:spPr>
              <a:xfrm>
                <a:off x="2390827" y="2199028"/>
                <a:ext cx="1800200" cy="67710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研究</a:t>
                </a:r>
                <a:endParaRPr lang="en-US" altLang="zh-TW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TW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方法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TextBox 8"/>
              <p:cNvSpPr txBox="1"/>
              <p:nvPr/>
            </p:nvSpPr>
            <p:spPr>
              <a:xfrm>
                <a:off x="2345143" y="3289300"/>
                <a:ext cx="18002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 algn="ctr"/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C3FCF07-D877-4F89-846E-DFDCFC3AC857}"/>
              </a:ext>
            </a:extLst>
          </p:cNvPr>
          <p:cNvSpPr/>
          <p:nvPr/>
        </p:nvSpPr>
        <p:spPr>
          <a:xfrm>
            <a:off x="232226" y="2234835"/>
            <a:ext cx="1440160" cy="1345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聲音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數位化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FC433D-EB2E-4FB5-A820-C48E28B86174}"/>
              </a:ext>
            </a:extLst>
          </p:cNvPr>
          <p:cNvSpPr/>
          <p:nvPr/>
        </p:nvSpPr>
        <p:spPr>
          <a:xfrm>
            <a:off x="2582132" y="2258729"/>
            <a:ext cx="1440160" cy="13450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頻譜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分析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5ABB3D2-5573-409A-966F-010B842EB109}"/>
              </a:ext>
            </a:extLst>
          </p:cNvPr>
          <p:cNvSpPr/>
          <p:nvPr/>
        </p:nvSpPr>
        <p:spPr>
          <a:xfrm>
            <a:off x="4981222" y="2245442"/>
            <a:ext cx="1440160" cy="1345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音階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辨識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886B57-F3EF-4822-9EBA-166556541EDB}"/>
              </a:ext>
            </a:extLst>
          </p:cNvPr>
          <p:cNvSpPr/>
          <p:nvPr/>
        </p:nvSpPr>
        <p:spPr>
          <a:xfrm>
            <a:off x="7380312" y="2245442"/>
            <a:ext cx="1440160" cy="13450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產生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簡易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樂譜</a:t>
            </a:r>
            <a:endParaRPr lang="zh-TW" altLang="en-US" sz="1600" b="1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9B226F8-DCE3-4023-BE17-80FAA92A4E6F}"/>
              </a:ext>
            </a:extLst>
          </p:cNvPr>
          <p:cNvSpPr/>
          <p:nvPr/>
        </p:nvSpPr>
        <p:spPr>
          <a:xfrm>
            <a:off x="1795992" y="2752111"/>
            <a:ext cx="648072" cy="35825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3F21FB0-5A3D-47F1-9655-EFC1A540A6A9}"/>
              </a:ext>
            </a:extLst>
          </p:cNvPr>
          <p:cNvSpPr/>
          <p:nvPr/>
        </p:nvSpPr>
        <p:spPr>
          <a:xfrm>
            <a:off x="4195829" y="2736503"/>
            <a:ext cx="648072" cy="35825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D8E0820-A40D-4D38-870A-168C502E4502}"/>
              </a:ext>
            </a:extLst>
          </p:cNvPr>
          <p:cNvSpPr/>
          <p:nvPr/>
        </p:nvSpPr>
        <p:spPr>
          <a:xfrm>
            <a:off x="6576811" y="2752110"/>
            <a:ext cx="648072" cy="35825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954648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BAAA5"/>
      </a:dk2>
      <a:lt2>
        <a:srgbClr val="F0F0F0"/>
      </a:lt2>
      <a:accent1>
        <a:srgbClr val="ACC5C4"/>
      </a:accent1>
      <a:accent2>
        <a:srgbClr val="7BAAA5"/>
      </a:accent2>
      <a:accent3>
        <a:srgbClr val="BBCECD"/>
      </a:accent3>
      <a:accent4>
        <a:srgbClr val="7BAAA5"/>
      </a:accent4>
      <a:accent5>
        <a:srgbClr val="BBCECD"/>
      </a:accent5>
      <a:accent6>
        <a:srgbClr val="7BAAA5"/>
      </a:accent6>
      <a:hlink>
        <a:srgbClr val="BBCECD"/>
      </a:hlink>
      <a:folHlink>
        <a:srgbClr val="7BAAA5"/>
      </a:folHlink>
    </a:clrScheme>
    <a:fontScheme name="yvofo1u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AAA5"/>
    </a:dk2>
    <a:lt2>
      <a:srgbClr val="F0F0F0"/>
    </a:lt2>
    <a:accent1>
      <a:srgbClr val="ACC5C4"/>
    </a:accent1>
    <a:accent2>
      <a:srgbClr val="7BAAA5"/>
    </a:accent2>
    <a:accent3>
      <a:srgbClr val="BBCECD"/>
    </a:accent3>
    <a:accent4>
      <a:srgbClr val="7BAAA5"/>
    </a:accent4>
    <a:accent5>
      <a:srgbClr val="BBCECD"/>
    </a:accent5>
    <a:accent6>
      <a:srgbClr val="7BAAA5"/>
    </a:accent6>
    <a:hlink>
      <a:srgbClr val="BBCECD"/>
    </a:hlink>
    <a:folHlink>
      <a:srgbClr val="7BAAA5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AAA5"/>
    </a:dk2>
    <a:lt2>
      <a:srgbClr val="F0F0F0"/>
    </a:lt2>
    <a:accent1>
      <a:srgbClr val="ACC5C4"/>
    </a:accent1>
    <a:accent2>
      <a:srgbClr val="7BAAA5"/>
    </a:accent2>
    <a:accent3>
      <a:srgbClr val="BBCECD"/>
    </a:accent3>
    <a:accent4>
      <a:srgbClr val="7BAAA5"/>
    </a:accent4>
    <a:accent5>
      <a:srgbClr val="BBCECD"/>
    </a:accent5>
    <a:accent6>
      <a:srgbClr val="7BAAA5"/>
    </a:accent6>
    <a:hlink>
      <a:srgbClr val="BBCECD"/>
    </a:hlink>
    <a:folHlink>
      <a:srgbClr val="7BAAA5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AAA5"/>
    </a:dk2>
    <a:lt2>
      <a:srgbClr val="F0F0F0"/>
    </a:lt2>
    <a:accent1>
      <a:srgbClr val="ACC5C4"/>
    </a:accent1>
    <a:accent2>
      <a:srgbClr val="7BAAA5"/>
    </a:accent2>
    <a:accent3>
      <a:srgbClr val="BBCECD"/>
    </a:accent3>
    <a:accent4>
      <a:srgbClr val="7BAAA5"/>
    </a:accent4>
    <a:accent5>
      <a:srgbClr val="BBCECD"/>
    </a:accent5>
    <a:accent6>
      <a:srgbClr val="7BAAA5"/>
    </a:accent6>
    <a:hlink>
      <a:srgbClr val="BBCECD"/>
    </a:hlink>
    <a:folHlink>
      <a:srgbClr val="7BAAA5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AAA5"/>
    </a:dk2>
    <a:lt2>
      <a:srgbClr val="F0F0F0"/>
    </a:lt2>
    <a:accent1>
      <a:srgbClr val="ACC5C4"/>
    </a:accent1>
    <a:accent2>
      <a:srgbClr val="7BAAA5"/>
    </a:accent2>
    <a:accent3>
      <a:srgbClr val="BBCECD"/>
    </a:accent3>
    <a:accent4>
      <a:srgbClr val="7BAAA5"/>
    </a:accent4>
    <a:accent5>
      <a:srgbClr val="BBCECD"/>
    </a:accent5>
    <a:accent6>
      <a:srgbClr val="7BAAA5"/>
    </a:accent6>
    <a:hlink>
      <a:srgbClr val="BBCECD"/>
    </a:hlink>
    <a:folHlink>
      <a:srgbClr val="7BAA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4087</TotalTime>
  <Words>317</Words>
  <Application>Microsoft Office PowerPoint</Application>
  <PresentationFormat>如螢幕大小 (16:9)</PresentationFormat>
  <Paragraphs>120</Paragraphs>
  <Slides>28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Arial Unicode MS (本文)</vt:lpstr>
      <vt:lpstr>微软雅黑</vt:lpstr>
      <vt:lpstr>Arial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涵 詩</cp:lastModifiedBy>
  <cp:revision>433</cp:revision>
  <dcterms:created xsi:type="dcterms:W3CDTF">2015-12-11T17:46:17Z</dcterms:created>
  <dcterms:modified xsi:type="dcterms:W3CDTF">2020-11-17T07:50:35Z</dcterms:modified>
</cp:coreProperties>
</file>